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Anton" charset="1" panose="00000500000000000000"/>
      <p:regular r:id="rId11"/>
    </p:embeddedFont>
    <p:embeddedFont>
      <p:font typeface="Agrandir Bold" charset="1" panose="00000800000000000000"/>
      <p:regular r:id="rId12"/>
    </p:embeddedFont>
    <p:embeddedFont>
      <p:font typeface="Agrandir" charset="1" panose="000005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grpSp>
        <p:nvGrpSpPr>
          <p:cNvPr name="Group 3" id="3"/>
          <p:cNvGrpSpPr/>
          <p:nvPr/>
        </p:nvGrpSpPr>
        <p:grpSpPr>
          <a:xfrm rot="0">
            <a:off x="7406649" y="-65257"/>
            <a:ext cx="10675733" cy="106757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56500"/>
                  </a:srgbClr>
                </a:gs>
                <a:gs pos="100000">
                  <a:srgbClr val="FFFFFF">
                    <a:alpha val="78000"/>
                  </a:srgbClr>
                </a:gs>
              </a:gsLst>
              <a:lin ang="0"/>
            </a:gra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298847" y="826941"/>
            <a:ext cx="8891337" cy="889133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59000"/>
                  </a:srgbClr>
                </a:gs>
                <a:gs pos="100000">
                  <a:srgbClr val="FFFFFF">
                    <a:alpha val="46020"/>
                  </a:srgbClr>
                </a:gs>
              </a:gsLst>
              <a:lin ang="0"/>
            </a:gra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183115" y="1711209"/>
            <a:ext cx="7122801" cy="71228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FFFFF">
                    <a:alpha val="78000"/>
                  </a:srgbClr>
                </a:gs>
              </a:gsLst>
              <a:lin ang="0"/>
            </a:gra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0" y="4837944"/>
            <a:ext cx="869330" cy="869330"/>
            <a:chOff x="0" y="0"/>
            <a:chExt cx="228959" cy="228959"/>
          </a:xfrm>
        </p:grpSpPr>
        <p:sp>
          <p:nvSpPr>
            <p:cNvPr name="Freeform 13" id="13"/>
            <p:cNvSpPr/>
            <p:nvPr/>
          </p:nvSpPr>
          <p:spPr>
            <a:xfrm flipH="false" flipV="false" rot="0">
              <a:off x="0" y="0"/>
              <a:ext cx="228959" cy="228959"/>
            </a:xfrm>
            <a:custGeom>
              <a:avLst/>
              <a:gdLst/>
              <a:ahLst/>
              <a:cxnLst/>
              <a:rect r="r" b="b" t="t" l="l"/>
              <a:pathLst>
                <a:path h="228959" w="228959">
                  <a:moveTo>
                    <a:pt x="0" y="0"/>
                  </a:moveTo>
                  <a:lnTo>
                    <a:pt x="228959" y="0"/>
                  </a:lnTo>
                  <a:lnTo>
                    <a:pt x="228959" y="228959"/>
                  </a:lnTo>
                  <a:lnTo>
                    <a:pt x="0" y="228959"/>
                  </a:lnTo>
                  <a:close/>
                </a:path>
              </a:pathLst>
            </a:custGeom>
            <a:solidFill>
              <a:srgbClr val="22588D"/>
            </a:solidFill>
          </p:spPr>
        </p:sp>
        <p:sp>
          <p:nvSpPr>
            <p:cNvPr name="TextBox 14" id="14"/>
            <p:cNvSpPr txBox="true"/>
            <p:nvPr/>
          </p:nvSpPr>
          <p:spPr>
            <a:xfrm>
              <a:off x="0" y="-38100"/>
              <a:ext cx="228959" cy="26705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8725734" y="3834657"/>
            <a:ext cx="8464450" cy="1430365"/>
          </a:xfrm>
          <a:prstGeom prst="rect">
            <a:avLst/>
          </a:prstGeom>
        </p:spPr>
        <p:txBody>
          <a:bodyPr anchor="t" rtlCol="false" tIns="0" lIns="0" bIns="0" rIns="0">
            <a:spAutoFit/>
          </a:bodyPr>
          <a:lstStyle/>
          <a:p>
            <a:pPr algn="ctr">
              <a:lnSpc>
                <a:spcPts val="10846"/>
              </a:lnSpc>
            </a:pPr>
            <a:r>
              <a:rPr lang="en-US" sz="10633">
                <a:solidFill>
                  <a:srgbClr val="3584D0"/>
                </a:solidFill>
                <a:latin typeface="Anton"/>
                <a:ea typeface="Anton"/>
                <a:cs typeface="Anton"/>
                <a:sym typeface="Anton"/>
              </a:rPr>
              <a:t>ALL ABOUT </a:t>
            </a:r>
          </a:p>
        </p:txBody>
      </p:sp>
      <p:sp>
        <p:nvSpPr>
          <p:cNvPr name="TextBox 16" id="16"/>
          <p:cNvSpPr txBox="true"/>
          <p:nvPr/>
        </p:nvSpPr>
        <p:spPr>
          <a:xfrm rot="0">
            <a:off x="8794850" y="5192516"/>
            <a:ext cx="8464450" cy="1430365"/>
          </a:xfrm>
          <a:prstGeom prst="rect">
            <a:avLst/>
          </a:prstGeom>
        </p:spPr>
        <p:txBody>
          <a:bodyPr anchor="t" rtlCol="false" tIns="0" lIns="0" bIns="0" rIns="0">
            <a:spAutoFit/>
          </a:bodyPr>
          <a:lstStyle/>
          <a:p>
            <a:pPr algn="ctr">
              <a:lnSpc>
                <a:spcPts val="10846"/>
              </a:lnSpc>
            </a:pPr>
            <a:r>
              <a:rPr lang="en-US" sz="10633">
                <a:solidFill>
                  <a:srgbClr val="22588D"/>
                </a:solidFill>
                <a:latin typeface="Anton"/>
                <a:ea typeface="Anton"/>
                <a:cs typeface="Anton"/>
                <a:sym typeface="Anton"/>
              </a:rPr>
              <a:t>ANGELINE</a:t>
            </a:r>
          </a:p>
        </p:txBody>
      </p:sp>
      <p:sp>
        <p:nvSpPr>
          <p:cNvPr name="TextBox 17" id="17"/>
          <p:cNvSpPr txBox="true"/>
          <p:nvPr/>
        </p:nvSpPr>
        <p:spPr>
          <a:xfrm rot="0">
            <a:off x="247189" y="5133975"/>
            <a:ext cx="470203" cy="293640"/>
          </a:xfrm>
          <a:prstGeom prst="rect">
            <a:avLst/>
          </a:prstGeom>
        </p:spPr>
        <p:txBody>
          <a:bodyPr anchor="t" rtlCol="false" tIns="0" lIns="0" bIns="0" rIns="0">
            <a:spAutoFit/>
          </a:bodyPr>
          <a:lstStyle/>
          <a:p>
            <a:pPr algn="l">
              <a:lnSpc>
                <a:spcPts val="1842"/>
              </a:lnSpc>
            </a:pPr>
            <a:r>
              <a:rPr lang="en-US" sz="1899" b="true">
                <a:solidFill>
                  <a:srgbClr val="FFFFFF"/>
                </a:solidFill>
                <a:latin typeface="Agrandir Bold"/>
                <a:ea typeface="Agrandir Bold"/>
                <a:cs typeface="Agrandir Bold"/>
                <a:sym typeface="Agrandir Bold"/>
              </a:rPr>
              <a:t>01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2588D">
                <a:alpha val="100000"/>
              </a:srgbClr>
            </a:gs>
            <a:gs pos="100000">
              <a:srgbClr val="01070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4837944"/>
            <a:ext cx="869330" cy="869330"/>
            <a:chOff x="0" y="0"/>
            <a:chExt cx="228959" cy="228959"/>
          </a:xfrm>
        </p:grpSpPr>
        <p:sp>
          <p:nvSpPr>
            <p:cNvPr name="Freeform 3" id="3"/>
            <p:cNvSpPr/>
            <p:nvPr/>
          </p:nvSpPr>
          <p:spPr>
            <a:xfrm flipH="false" flipV="false" rot="0">
              <a:off x="0" y="0"/>
              <a:ext cx="228959" cy="228959"/>
            </a:xfrm>
            <a:custGeom>
              <a:avLst/>
              <a:gdLst/>
              <a:ahLst/>
              <a:cxnLst/>
              <a:rect r="r" b="b" t="t" l="l"/>
              <a:pathLst>
                <a:path h="228959" w="228959">
                  <a:moveTo>
                    <a:pt x="0" y="0"/>
                  </a:moveTo>
                  <a:lnTo>
                    <a:pt x="228959" y="0"/>
                  </a:lnTo>
                  <a:lnTo>
                    <a:pt x="228959" y="228959"/>
                  </a:lnTo>
                  <a:lnTo>
                    <a:pt x="0" y="228959"/>
                  </a:lnTo>
                  <a:close/>
                </a:path>
              </a:pathLst>
            </a:custGeom>
            <a:gradFill rotWithShape="true">
              <a:gsLst>
                <a:gs pos="0">
                  <a:srgbClr val="FFFFFF">
                    <a:alpha val="100000"/>
                  </a:srgbClr>
                </a:gs>
                <a:gs pos="100000">
                  <a:srgbClr val="E7DEDE">
                    <a:alpha val="100000"/>
                  </a:srgbClr>
                </a:gs>
              </a:gsLst>
              <a:lin ang="0"/>
            </a:gradFill>
          </p:spPr>
        </p:sp>
        <p:sp>
          <p:nvSpPr>
            <p:cNvPr name="TextBox 4" id="4"/>
            <p:cNvSpPr txBox="true"/>
            <p:nvPr/>
          </p:nvSpPr>
          <p:spPr>
            <a:xfrm>
              <a:off x="0" y="-38100"/>
              <a:ext cx="228959" cy="26705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035769" y="5143500"/>
            <a:ext cx="447063" cy="393415"/>
          </a:xfrm>
          <a:custGeom>
            <a:avLst/>
            <a:gdLst/>
            <a:ahLst/>
            <a:cxnLst/>
            <a:rect r="r" b="b" t="t" l="l"/>
            <a:pathLst>
              <a:path h="393415" w="447063">
                <a:moveTo>
                  <a:pt x="0" y="0"/>
                </a:moveTo>
                <a:lnTo>
                  <a:pt x="447062" y="0"/>
                </a:lnTo>
                <a:lnTo>
                  <a:pt x="447062" y="393415"/>
                </a:lnTo>
                <a:lnTo>
                  <a:pt x="0" y="393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726882" y="3050071"/>
            <a:ext cx="3683366" cy="4114800"/>
          </a:xfrm>
          <a:custGeom>
            <a:avLst/>
            <a:gdLst/>
            <a:ahLst/>
            <a:cxnLst/>
            <a:rect r="r" b="b" t="t" l="l"/>
            <a:pathLst>
              <a:path h="4114800" w="3683366">
                <a:moveTo>
                  <a:pt x="0" y="0"/>
                </a:moveTo>
                <a:lnTo>
                  <a:pt x="3683366" y="0"/>
                </a:lnTo>
                <a:lnTo>
                  <a:pt x="368336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26850" y="4076076"/>
            <a:ext cx="6105749" cy="1031383"/>
          </a:xfrm>
          <a:prstGeom prst="rect">
            <a:avLst/>
          </a:prstGeom>
        </p:spPr>
        <p:txBody>
          <a:bodyPr anchor="t" rtlCol="false" tIns="0" lIns="0" bIns="0" rIns="0">
            <a:spAutoFit/>
          </a:bodyPr>
          <a:lstStyle/>
          <a:p>
            <a:pPr algn="l">
              <a:lnSpc>
                <a:spcPts val="7823"/>
              </a:lnSpc>
            </a:pPr>
            <a:r>
              <a:rPr lang="en-US" sz="7670">
                <a:solidFill>
                  <a:srgbClr val="FFFFFF"/>
                </a:solidFill>
                <a:latin typeface="Anton"/>
                <a:ea typeface="Anton"/>
                <a:cs typeface="Anton"/>
                <a:sym typeface="Anton"/>
              </a:rPr>
              <a:t>FIRST</a:t>
            </a:r>
          </a:p>
        </p:txBody>
      </p:sp>
      <p:sp>
        <p:nvSpPr>
          <p:cNvPr name="TextBox 8" id="8"/>
          <p:cNvSpPr txBox="true"/>
          <p:nvPr/>
        </p:nvSpPr>
        <p:spPr>
          <a:xfrm rot="0">
            <a:off x="1626850" y="5087893"/>
            <a:ext cx="4138947" cy="1031383"/>
          </a:xfrm>
          <a:prstGeom prst="rect">
            <a:avLst/>
          </a:prstGeom>
        </p:spPr>
        <p:txBody>
          <a:bodyPr anchor="t" rtlCol="false" tIns="0" lIns="0" bIns="0" rIns="0">
            <a:spAutoFit/>
          </a:bodyPr>
          <a:lstStyle/>
          <a:p>
            <a:pPr algn="l">
              <a:lnSpc>
                <a:spcPts val="7823"/>
              </a:lnSpc>
            </a:pPr>
            <a:r>
              <a:rPr lang="en-US" sz="7670">
                <a:solidFill>
                  <a:srgbClr val="86DAFF"/>
                </a:solidFill>
                <a:latin typeface="Anton"/>
                <a:ea typeface="Anton"/>
                <a:cs typeface="Anton"/>
                <a:sym typeface="Anton"/>
              </a:rPr>
              <a:t>VERSION</a:t>
            </a:r>
          </a:p>
        </p:txBody>
      </p:sp>
      <p:sp>
        <p:nvSpPr>
          <p:cNvPr name="TextBox 9" id="9"/>
          <p:cNvSpPr txBox="true"/>
          <p:nvPr/>
        </p:nvSpPr>
        <p:spPr>
          <a:xfrm rot="0">
            <a:off x="6902033" y="3557572"/>
            <a:ext cx="5196199" cy="3498596"/>
          </a:xfrm>
          <a:prstGeom prst="rect">
            <a:avLst/>
          </a:prstGeom>
        </p:spPr>
        <p:txBody>
          <a:bodyPr anchor="t" rtlCol="false" tIns="0" lIns="0" bIns="0" rIns="0">
            <a:spAutoFit/>
          </a:bodyPr>
          <a:lstStyle/>
          <a:p>
            <a:pPr algn="l">
              <a:lnSpc>
                <a:spcPts val="2736"/>
              </a:lnSpc>
            </a:pPr>
            <a:r>
              <a:rPr lang="en-US" sz="2299">
                <a:solidFill>
                  <a:srgbClr val="FCFEFF"/>
                </a:solidFill>
                <a:latin typeface="Agrandir"/>
                <a:ea typeface="Agrandir"/>
                <a:cs typeface="Agrandir"/>
                <a:sym typeface="Agrandir"/>
              </a:rPr>
              <a:t>The first version of our robot didn't have a name because it was just a prototype for the national stage. We also encountered several problems with the robot, such as the camera lagging, the driver overheating too quickly, and the camera stopping working when it got too hot, among other issues.</a:t>
            </a:r>
          </a:p>
          <a:p>
            <a:pPr algn="l">
              <a:lnSpc>
                <a:spcPts val="2736"/>
              </a:lnSpc>
            </a:pPr>
          </a:p>
        </p:txBody>
      </p:sp>
      <p:sp>
        <p:nvSpPr>
          <p:cNvPr name="Freeform 10" id="10"/>
          <p:cNvSpPr/>
          <p:nvPr/>
        </p:nvSpPr>
        <p:spPr>
          <a:xfrm flipH="false" flipV="false" rot="0">
            <a:off x="-4063674" y="7456169"/>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6">
              <a:alphaModFix amt="36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899742" y="7796907"/>
            <a:ext cx="2289325" cy="4114800"/>
          </a:xfrm>
          <a:custGeom>
            <a:avLst/>
            <a:gdLst/>
            <a:ahLst/>
            <a:cxnLst/>
            <a:rect r="r" b="b" t="t" l="l"/>
            <a:pathLst>
              <a:path h="4114800" w="2289325">
                <a:moveTo>
                  <a:pt x="0" y="0"/>
                </a:moveTo>
                <a:lnTo>
                  <a:pt x="2289325" y="0"/>
                </a:lnTo>
                <a:lnTo>
                  <a:pt x="228932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247189" y="5133975"/>
            <a:ext cx="470203" cy="293640"/>
          </a:xfrm>
          <a:prstGeom prst="rect">
            <a:avLst/>
          </a:prstGeom>
        </p:spPr>
        <p:txBody>
          <a:bodyPr anchor="t" rtlCol="false" tIns="0" lIns="0" bIns="0" rIns="0">
            <a:spAutoFit/>
          </a:bodyPr>
          <a:lstStyle/>
          <a:p>
            <a:pPr algn="l">
              <a:lnSpc>
                <a:spcPts val="1842"/>
              </a:lnSpc>
            </a:pPr>
            <a:r>
              <a:rPr lang="en-US" sz="1899" b="true">
                <a:solidFill>
                  <a:srgbClr val="22588D"/>
                </a:solidFill>
                <a:latin typeface="Agrandir Bold"/>
                <a:ea typeface="Agrandir Bold"/>
                <a:cs typeface="Agrandir Bold"/>
                <a:sym typeface="Agrandir Bold"/>
              </a:rPr>
              <a:t>02</a:t>
            </a:r>
          </a:p>
        </p:txBody>
      </p:sp>
      <p:sp>
        <p:nvSpPr>
          <p:cNvPr name="Freeform 13" id="13"/>
          <p:cNvSpPr/>
          <p:nvPr/>
        </p:nvSpPr>
        <p:spPr>
          <a:xfrm flipH="false" flipV="false" rot="0">
            <a:off x="13899742" y="-1407876"/>
            <a:ext cx="2289325" cy="4114800"/>
          </a:xfrm>
          <a:custGeom>
            <a:avLst/>
            <a:gdLst/>
            <a:ahLst/>
            <a:cxnLst/>
            <a:rect r="r" b="b" t="t" l="l"/>
            <a:pathLst>
              <a:path h="4114800" w="2289325">
                <a:moveTo>
                  <a:pt x="0" y="0"/>
                </a:moveTo>
                <a:lnTo>
                  <a:pt x="2289325" y="0"/>
                </a:lnTo>
                <a:lnTo>
                  <a:pt x="228932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2588D">
                <a:alpha val="100000"/>
              </a:srgbClr>
            </a:gs>
            <a:gs pos="100000">
              <a:srgbClr val="01070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4837944"/>
            <a:ext cx="869330" cy="869330"/>
            <a:chOff x="0" y="0"/>
            <a:chExt cx="228959" cy="228959"/>
          </a:xfrm>
        </p:grpSpPr>
        <p:sp>
          <p:nvSpPr>
            <p:cNvPr name="Freeform 3" id="3"/>
            <p:cNvSpPr/>
            <p:nvPr/>
          </p:nvSpPr>
          <p:spPr>
            <a:xfrm flipH="false" flipV="false" rot="0">
              <a:off x="0" y="0"/>
              <a:ext cx="228959" cy="228959"/>
            </a:xfrm>
            <a:custGeom>
              <a:avLst/>
              <a:gdLst/>
              <a:ahLst/>
              <a:cxnLst/>
              <a:rect r="r" b="b" t="t" l="l"/>
              <a:pathLst>
                <a:path h="228959" w="228959">
                  <a:moveTo>
                    <a:pt x="0" y="0"/>
                  </a:moveTo>
                  <a:lnTo>
                    <a:pt x="228959" y="0"/>
                  </a:lnTo>
                  <a:lnTo>
                    <a:pt x="228959" y="228959"/>
                  </a:lnTo>
                  <a:lnTo>
                    <a:pt x="0" y="228959"/>
                  </a:lnTo>
                  <a:close/>
                </a:path>
              </a:pathLst>
            </a:custGeom>
            <a:gradFill rotWithShape="true">
              <a:gsLst>
                <a:gs pos="0">
                  <a:srgbClr val="FFFFFF">
                    <a:alpha val="100000"/>
                  </a:srgbClr>
                </a:gs>
                <a:gs pos="100000">
                  <a:srgbClr val="E7DEDE">
                    <a:alpha val="100000"/>
                  </a:srgbClr>
                </a:gs>
              </a:gsLst>
              <a:lin ang="0"/>
            </a:gradFill>
          </p:spPr>
        </p:sp>
        <p:sp>
          <p:nvSpPr>
            <p:cNvPr name="TextBox 4" id="4"/>
            <p:cNvSpPr txBox="true"/>
            <p:nvPr/>
          </p:nvSpPr>
          <p:spPr>
            <a:xfrm>
              <a:off x="0" y="-38100"/>
              <a:ext cx="228959" cy="26705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035769" y="5143500"/>
            <a:ext cx="447063" cy="393415"/>
          </a:xfrm>
          <a:custGeom>
            <a:avLst/>
            <a:gdLst/>
            <a:ahLst/>
            <a:cxnLst/>
            <a:rect r="r" b="b" t="t" l="l"/>
            <a:pathLst>
              <a:path h="393415" w="447063">
                <a:moveTo>
                  <a:pt x="0" y="0"/>
                </a:moveTo>
                <a:lnTo>
                  <a:pt x="447062" y="0"/>
                </a:lnTo>
                <a:lnTo>
                  <a:pt x="447062" y="393415"/>
                </a:lnTo>
                <a:lnTo>
                  <a:pt x="0" y="393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26850" y="3806381"/>
            <a:ext cx="6544410" cy="5451919"/>
          </a:xfrm>
          <a:prstGeom prst="rect">
            <a:avLst/>
          </a:prstGeom>
        </p:spPr>
        <p:txBody>
          <a:bodyPr anchor="t" rtlCol="false" tIns="0" lIns="0" bIns="0" rIns="0">
            <a:spAutoFit/>
          </a:bodyPr>
          <a:lstStyle/>
          <a:p>
            <a:pPr algn="l">
              <a:lnSpc>
                <a:spcPts val="2617"/>
              </a:lnSpc>
            </a:pPr>
            <a:r>
              <a:rPr lang="en-US" sz="2199">
                <a:solidFill>
                  <a:srgbClr val="FCFEFF"/>
                </a:solidFill>
                <a:latin typeface="Agrandir"/>
                <a:ea typeface="Agrandir"/>
                <a:cs typeface="Agrandir"/>
                <a:sym typeface="Agrandir"/>
              </a:rPr>
              <a:t>Our first robot was equipped with two ultrasonic sensors to maintain its position between two walls. It also had a camera for obstacle detection and lap counting. We used two N20 motors for movement and two servos—one for steering and another for positioning the camera. The main controller was an Arduino Nano, while the OpenMV camera was used specifically for detecting obstacles and counting lines.</a:t>
            </a:r>
          </a:p>
          <a:p>
            <a:pPr algn="l">
              <a:lnSpc>
                <a:spcPts val="2617"/>
              </a:lnSpc>
            </a:pPr>
            <a:r>
              <a:rPr lang="en-US" sz="2199">
                <a:solidFill>
                  <a:srgbClr val="FCFEFF"/>
                </a:solidFill>
                <a:latin typeface="Agrandir"/>
                <a:ea typeface="Agrandir"/>
                <a:cs typeface="Agrandir"/>
                <a:sym typeface="Agrandir"/>
              </a:rPr>
              <a:t>Initially, we used the L298D motor driver, but we later upgraded to the more powerful TB6612F driver. The chassis was primarily made of wood, with 3D-printed parts for the steering motors and wheels. This is a brief guide to our robot's setup.</a:t>
            </a:r>
          </a:p>
          <a:p>
            <a:pPr algn="l">
              <a:lnSpc>
                <a:spcPts val="4164"/>
              </a:lnSpc>
            </a:pPr>
          </a:p>
        </p:txBody>
      </p:sp>
      <p:sp>
        <p:nvSpPr>
          <p:cNvPr name="Freeform 7" id="7"/>
          <p:cNvSpPr/>
          <p:nvPr/>
        </p:nvSpPr>
        <p:spPr>
          <a:xfrm flipH="false" flipV="false" rot="0">
            <a:off x="-4063674" y="7456169"/>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4">
              <a:alphaModFix amt="3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899742" y="7796907"/>
            <a:ext cx="2289325" cy="4114800"/>
          </a:xfrm>
          <a:custGeom>
            <a:avLst/>
            <a:gdLst/>
            <a:ahLst/>
            <a:cxnLst/>
            <a:rect r="r" b="b" t="t" l="l"/>
            <a:pathLst>
              <a:path h="4114800" w="2289325">
                <a:moveTo>
                  <a:pt x="0" y="0"/>
                </a:moveTo>
                <a:lnTo>
                  <a:pt x="2289325" y="0"/>
                </a:lnTo>
                <a:lnTo>
                  <a:pt x="228932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899742" y="-1407876"/>
            <a:ext cx="2289325" cy="4114800"/>
          </a:xfrm>
          <a:custGeom>
            <a:avLst/>
            <a:gdLst/>
            <a:ahLst/>
            <a:cxnLst/>
            <a:rect r="r" b="b" t="t" l="l"/>
            <a:pathLst>
              <a:path h="4114800" w="2289325">
                <a:moveTo>
                  <a:pt x="0" y="0"/>
                </a:moveTo>
                <a:lnTo>
                  <a:pt x="2289325" y="0"/>
                </a:lnTo>
                <a:lnTo>
                  <a:pt x="228932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a:grpSpLocks noChangeAspect="true"/>
          </p:cNvGrpSpPr>
          <p:nvPr/>
        </p:nvGrpSpPr>
        <p:grpSpPr>
          <a:xfrm rot="0">
            <a:off x="9312404" y="1777240"/>
            <a:ext cx="7125934" cy="7125934"/>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2588D">
                    <a:alpha val="100000"/>
                  </a:srgbClr>
                </a:gs>
                <a:gs pos="100000">
                  <a:srgbClr val="58ABFF">
                    <a:alpha val="100000"/>
                  </a:srgbClr>
                </a:gs>
              </a:gsLst>
              <a:lin ang="0"/>
            </a:gra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23" t="-16665" r="223" b="-16666"/>
              </a:stretch>
            </a:blipFill>
          </p:spPr>
        </p:sp>
      </p:grpSp>
      <p:sp>
        <p:nvSpPr>
          <p:cNvPr name="TextBox 14" id="14"/>
          <p:cNvSpPr txBox="true"/>
          <p:nvPr/>
        </p:nvSpPr>
        <p:spPr>
          <a:xfrm rot="0">
            <a:off x="1626850" y="1315438"/>
            <a:ext cx="6105749" cy="1031383"/>
          </a:xfrm>
          <a:prstGeom prst="rect">
            <a:avLst/>
          </a:prstGeom>
        </p:spPr>
        <p:txBody>
          <a:bodyPr anchor="t" rtlCol="false" tIns="0" lIns="0" bIns="0" rIns="0">
            <a:spAutoFit/>
          </a:bodyPr>
          <a:lstStyle/>
          <a:p>
            <a:pPr algn="l">
              <a:lnSpc>
                <a:spcPts val="7823"/>
              </a:lnSpc>
            </a:pPr>
            <a:r>
              <a:rPr lang="en-US" sz="7670">
                <a:solidFill>
                  <a:srgbClr val="FFFFFF"/>
                </a:solidFill>
                <a:latin typeface="Anton"/>
                <a:ea typeface="Anton"/>
                <a:cs typeface="Anton"/>
                <a:sym typeface="Anton"/>
              </a:rPr>
              <a:t>COMPONENTS</a:t>
            </a:r>
          </a:p>
        </p:txBody>
      </p:sp>
      <p:sp>
        <p:nvSpPr>
          <p:cNvPr name="TextBox 15" id="15"/>
          <p:cNvSpPr txBox="true"/>
          <p:nvPr/>
        </p:nvSpPr>
        <p:spPr>
          <a:xfrm rot="0">
            <a:off x="1626850" y="2327255"/>
            <a:ext cx="6105749" cy="1031383"/>
          </a:xfrm>
          <a:prstGeom prst="rect">
            <a:avLst/>
          </a:prstGeom>
        </p:spPr>
        <p:txBody>
          <a:bodyPr anchor="t" rtlCol="false" tIns="0" lIns="0" bIns="0" rIns="0">
            <a:spAutoFit/>
          </a:bodyPr>
          <a:lstStyle/>
          <a:p>
            <a:pPr algn="l">
              <a:lnSpc>
                <a:spcPts val="7823"/>
              </a:lnSpc>
            </a:pPr>
            <a:r>
              <a:rPr lang="en-US" sz="7670">
                <a:solidFill>
                  <a:srgbClr val="86DAFF"/>
                </a:solidFill>
                <a:latin typeface="Anton"/>
                <a:ea typeface="Anton"/>
                <a:cs typeface="Anton"/>
                <a:sym typeface="Anton"/>
              </a:rPr>
              <a:t>FISRT VERSION</a:t>
            </a:r>
          </a:p>
        </p:txBody>
      </p:sp>
      <p:sp>
        <p:nvSpPr>
          <p:cNvPr name="TextBox 16" id="16"/>
          <p:cNvSpPr txBox="true"/>
          <p:nvPr/>
        </p:nvSpPr>
        <p:spPr>
          <a:xfrm rot="0">
            <a:off x="247189" y="5133975"/>
            <a:ext cx="470203" cy="293640"/>
          </a:xfrm>
          <a:prstGeom prst="rect">
            <a:avLst/>
          </a:prstGeom>
        </p:spPr>
        <p:txBody>
          <a:bodyPr anchor="t" rtlCol="false" tIns="0" lIns="0" bIns="0" rIns="0">
            <a:spAutoFit/>
          </a:bodyPr>
          <a:lstStyle/>
          <a:p>
            <a:pPr algn="l">
              <a:lnSpc>
                <a:spcPts val="1842"/>
              </a:lnSpc>
            </a:pPr>
            <a:r>
              <a:rPr lang="en-US" sz="1899" b="true">
                <a:solidFill>
                  <a:srgbClr val="22588D"/>
                </a:solidFill>
                <a:latin typeface="Agrandir Bold"/>
                <a:ea typeface="Agrandir Bold"/>
                <a:cs typeface="Agrandir Bold"/>
                <a:sym typeface="Agrandir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2588D">
                <a:alpha val="100000"/>
              </a:srgbClr>
            </a:gs>
            <a:gs pos="100000">
              <a:srgbClr val="01070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5332" y="1592475"/>
            <a:ext cx="2289325" cy="4114800"/>
          </a:xfrm>
          <a:custGeom>
            <a:avLst/>
            <a:gdLst/>
            <a:ahLst/>
            <a:cxnLst/>
            <a:rect r="r" b="b" t="t" l="l"/>
            <a:pathLst>
              <a:path h="4114800" w="2289325">
                <a:moveTo>
                  <a:pt x="0" y="0"/>
                </a:moveTo>
                <a:lnTo>
                  <a:pt x="2289325" y="0"/>
                </a:lnTo>
                <a:lnTo>
                  <a:pt x="228932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837944"/>
            <a:ext cx="869330" cy="869330"/>
            <a:chOff x="0" y="0"/>
            <a:chExt cx="228959" cy="228959"/>
          </a:xfrm>
        </p:grpSpPr>
        <p:sp>
          <p:nvSpPr>
            <p:cNvPr name="Freeform 4" id="4"/>
            <p:cNvSpPr/>
            <p:nvPr/>
          </p:nvSpPr>
          <p:spPr>
            <a:xfrm flipH="false" flipV="false" rot="0">
              <a:off x="0" y="0"/>
              <a:ext cx="228959" cy="228959"/>
            </a:xfrm>
            <a:custGeom>
              <a:avLst/>
              <a:gdLst/>
              <a:ahLst/>
              <a:cxnLst/>
              <a:rect r="r" b="b" t="t" l="l"/>
              <a:pathLst>
                <a:path h="228959" w="228959">
                  <a:moveTo>
                    <a:pt x="0" y="0"/>
                  </a:moveTo>
                  <a:lnTo>
                    <a:pt x="228959" y="0"/>
                  </a:lnTo>
                  <a:lnTo>
                    <a:pt x="228959" y="228959"/>
                  </a:lnTo>
                  <a:lnTo>
                    <a:pt x="0" y="228959"/>
                  </a:lnTo>
                  <a:close/>
                </a:path>
              </a:pathLst>
            </a:custGeom>
            <a:gradFill rotWithShape="true">
              <a:gsLst>
                <a:gs pos="0">
                  <a:srgbClr val="FFFFFF">
                    <a:alpha val="100000"/>
                  </a:srgbClr>
                </a:gs>
                <a:gs pos="100000">
                  <a:srgbClr val="E7DEDE">
                    <a:alpha val="100000"/>
                  </a:srgbClr>
                </a:gs>
              </a:gsLst>
              <a:lin ang="0"/>
            </a:gradFill>
          </p:spPr>
        </p:sp>
        <p:sp>
          <p:nvSpPr>
            <p:cNvPr name="TextBox 5" id="5"/>
            <p:cNvSpPr txBox="true"/>
            <p:nvPr/>
          </p:nvSpPr>
          <p:spPr>
            <a:xfrm>
              <a:off x="0" y="-38100"/>
              <a:ext cx="228959" cy="2670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7035769" y="5143500"/>
            <a:ext cx="447063" cy="393415"/>
          </a:xfrm>
          <a:custGeom>
            <a:avLst/>
            <a:gdLst/>
            <a:ahLst/>
            <a:cxnLst/>
            <a:rect r="r" b="b" t="t" l="l"/>
            <a:pathLst>
              <a:path h="393415" w="447063">
                <a:moveTo>
                  <a:pt x="0" y="0"/>
                </a:moveTo>
                <a:lnTo>
                  <a:pt x="447062" y="0"/>
                </a:lnTo>
                <a:lnTo>
                  <a:pt x="447062" y="393415"/>
                </a:lnTo>
                <a:lnTo>
                  <a:pt x="0" y="3934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255332" y="7035564"/>
            <a:ext cx="2289325" cy="4114800"/>
          </a:xfrm>
          <a:custGeom>
            <a:avLst/>
            <a:gdLst/>
            <a:ahLst/>
            <a:cxnLst/>
            <a:rect r="r" b="b" t="t" l="l"/>
            <a:pathLst>
              <a:path h="4114800" w="2289325">
                <a:moveTo>
                  <a:pt x="0" y="0"/>
                </a:moveTo>
                <a:lnTo>
                  <a:pt x="2289325" y="0"/>
                </a:lnTo>
                <a:lnTo>
                  <a:pt x="228932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a:grpSpLocks noChangeAspect="true"/>
          </p:cNvGrpSpPr>
          <p:nvPr/>
        </p:nvGrpSpPr>
        <p:grpSpPr>
          <a:xfrm rot="0">
            <a:off x="1256294" y="2283434"/>
            <a:ext cx="6288363" cy="6288363"/>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22588D">
                    <a:alpha val="100000"/>
                  </a:srgbClr>
                </a:gs>
                <a:gs pos="100000">
                  <a:srgbClr val="58ABFF">
                    <a:alpha val="100000"/>
                  </a:srgbClr>
                </a:gs>
              </a:gsLst>
              <a:lin ang="0"/>
            </a:gra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16665" r="223" b="-16666"/>
              </a:stretch>
            </a:blipFill>
          </p:spPr>
        </p:sp>
      </p:grpSp>
      <p:sp>
        <p:nvSpPr>
          <p:cNvPr name="Freeform 12" id="12"/>
          <p:cNvSpPr/>
          <p:nvPr/>
        </p:nvSpPr>
        <p:spPr>
          <a:xfrm flipH="false" flipV="false" rot="0">
            <a:off x="15318837" y="2725369"/>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7">
              <a:alphaModFix amt="36000"/>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8320320" y="2378917"/>
            <a:ext cx="6105749" cy="1031383"/>
          </a:xfrm>
          <a:prstGeom prst="rect">
            <a:avLst/>
          </a:prstGeom>
        </p:spPr>
        <p:txBody>
          <a:bodyPr anchor="t" rtlCol="false" tIns="0" lIns="0" bIns="0" rIns="0">
            <a:spAutoFit/>
          </a:bodyPr>
          <a:lstStyle/>
          <a:p>
            <a:pPr algn="l">
              <a:lnSpc>
                <a:spcPts val="7823"/>
              </a:lnSpc>
            </a:pPr>
            <a:r>
              <a:rPr lang="en-US" sz="7670">
                <a:solidFill>
                  <a:srgbClr val="FFFFFF"/>
                </a:solidFill>
                <a:latin typeface="Anton"/>
                <a:ea typeface="Anton"/>
                <a:cs typeface="Anton"/>
                <a:sym typeface="Anton"/>
              </a:rPr>
              <a:t>SECOND </a:t>
            </a:r>
          </a:p>
        </p:txBody>
      </p:sp>
      <p:sp>
        <p:nvSpPr>
          <p:cNvPr name="TextBox 14" id="14"/>
          <p:cNvSpPr txBox="true"/>
          <p:nvPr/>
        </p:nvSpPr>
        <p:spPr>
          <a:xfrm rot="0">
            <a:off x="8320320" y="3390734"/>
            <a:ext cx="6105749" cy="1031383"/>
          </a:xfrm>
          <a:prstGeom prst="rect">
            <a:avLst/>
          </a:prstGeom>
        </p:spPr>
        <p:txBody>
          <a:bodyPr anchor="t" rtlCol="false" tIns="0" lIns="0" bIns="0" rIns="0">
            <a:spAutoFit/>
          </a:bodyPr>
          <a:lstStyle/>
          <a:p>
            <a:pPr algn="l">
              <a:lnSpc>
                <a:spcPts val="7823"/>
              </a:lnSpc>
            </a:pPr>
            <a:r>
              <a:rPr lang="en-US" sz="7670">
                <a:solidFill>
                  <a:srgbClr val="86DAFF"/>
                </a:solidFill>
                <a:latin typeface="Anton"/>
                <a:ea typeface="Anton"/>
                <a:cs typeface="Anton"/>
                <a:sym typeface="Anton"/>
              </a:rPr>
              <a:t>VERSION</a:t>
            </a:r>
          </a:p>
        </p:txBody>
      </p:sp>
      <p:sp>
        <p:nvSpPr>
          <p:cNvPr name="TextBox 15" id="15"/>
          <p:cNvSpPr txBox="true"/>
          <p:nvPr/>
        </p:nvSpPr>
        <p:spPr>
          <a:xfrm rot="0">
            <a:off x="247189" y="5133975"/>
            <a:ext cx="470203" cy="293640"/>
          </a:xfrm>
          <a:prstGeom prst="rect">
            <a:avLst/>
          </a:prstGeom>
        </p:spPr>
        <p:txBody>
          <a:bodyPr anchor="t" rtlCol="false" tIns="0" lIns="0" bIns="0" rIns="0">
            <a:spAutoFit/>
          </a:bodyPr>
          <a:lstStyle/>
          <a:p>
            <a:pPr algn="l">
              <a:lnSpc>
                <a:spcPts val="1842"/>
              </a:lnSpc>
            </a:pPr>
            <a:r>
              <a:rPr lang="en-US" sz="1899" b="true">
                <a:solidFill>
                  <a:srgbClr val="22588D"/>
                </a:solidFill>
                <a:latin typeface="Agrandir Bold"/>
                <a:ea typeface="Agrandir Bold"/>
                <a:cs typeface="Agrandir Bold"/>
                <a:sym typeface="Agrandir Bold"/>
              </a:rPr>
              <a:t>04</a:t>
            </a:r>
          </a:p>
        </p:txBody>
      </p:sp>
      <p:sp>
        <p:nvSpPr>
          <p:cNvPr name="TextBox 16" id="16"/>
          <p:cNvSpPr txBox="true"/>
          <p:nvPr/>
        </p:nvSpPr>
        <p:spPr>
          <a:xfrm rot="0">
            <a:off x="8320320" y="4925209"/>
            <a:ext cx="7559533" cy="3622929"/>
          </a:xfrm>
          <a:prstGeom prst="rect">
            <a:avLst/>
          </a:prstGeom>
        </p:spPr>
        <p:txBody>
          <a:bodyPr anchor="t" rtlCol="false" tIns="0" lIns="0" bIns="0" rIns="0">
            <a:spAutoFit/>
          </a:bodyPr>
          <a:lstStyle/>
          <a:p>
            <a:pPr algn="l">
              <a:lnSpc>
                <a:spcPts val="2736"/>
              </a:lnSpc>
            </a:pPr>
            <a:r>
              <a:rPr lang="en-US" sz="2299">
                <a:solidFill>
                  <a:srgbClr val="FCFEFF"/>
                </a:solidFill>
                <a:latin typeface="Agrandir"/>
                <a:ea typeface="Agrandir"/>
                <a:cs typeface="Agrandir"/>
                <a:sym typeface="Agrandir"/>
              </a:rPr>
              <a:t>The second version of the robot was much more beautiful than the first because we used acrylic instead of wood for the chassis. We also upgraded our camera to the PixyCam, which was significantly faster than the OpenMV. Additionally, we designed our own PCB using a copper plate, which allowed us to minimize the number of cables.</a:t>
            </a:r>
          </a:p>
          <a:p>
            <a:pPr algn="l">
              <a:lnSpc>
                <a:spcPts val="2736"/>
              </a:lnSpc>
            </a:pPr>
            <a:r>
              <a:rPr lang="en-US" sz="2299">
                <a:solidFill>
                  <a:srgbClr val="FCFEFF"/>
                </a:solidFill>
                <a:latin typeface="Agrandir"/>
                <a:ea typeface="Agrandir"/>
                <a:cs typeface="Agrandir"/>
                <a:sym typeface="Agrandir"/>
              </a:rPr>
              <a:t>We believe that covers it for the final version of the robot.</a:t>
            </a:r>
          </a:p>
          <a:p>
            <a:pPr algn="l">
              <a:lnSpc>
                <a:spcPts val="368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2588D">
                <a:alpha val="100000"/>
              </a:srgbClr>
            </a:gs>
            <a:gs pos="100000">
              <a:srgbClr val="01070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25462" y="1892235"/>
            <a:ext cx="5547735" cy="6372522"/>
            <a:chOff x="0" y="0"/>
            <a:chExt cx="812800" cy="933640"/>
          </a:xfrm>
        </p:grpSpPr>
        <p:sp>
          <p:nvSpPr>
            <p:cNvPr name="Freeform 3" id="3"/>
            <p:cNvSpPr/>
            <p:nvPr/>
          </p:nvSpPr>
          <p:spPr>
            <a:xfrm flipH="false" flipV="false" rot="0">
              <a:off x="0" y="0"/>
              <a:ext cx="812800" cy="933640"/>
            </a:xfrm>
            <a:custGeom>
              <a:avLst/>
              <a:gdLst/>
              <a:ahLst/>
              <a:cxnLst/>
              <a:rect r="r" b="b" t="t" l="l"/>
              <a:pathLst>
                <a:path h="933640" w="812800">
                  <a:moveTo>
                    <a:pt x="32097" y="0"/>
                  </a:moveTo>
                  <a:lnTo>
                    <a:pt x="780703" y="0"/>
                  </a:lnTo>
                  <a:cubicBezTo>
                    <a:pt x="789216" y="0"/>
                    <a:pt x="797380" y="3382"/>
                    <a:pt x="803399" y="9401"/>
                  </a:cubicBezTo>
                  <a:cubicBezTo>
                    <a:pt x="809418" y="15420"/>
                    <a:pt x="812800" y="23584"/>
                    <a:pt x="812800" y="32097"/>
                  </a:cubicBezTo>
                  <a:lnTo>
                    <a:pt x="812800" y="901543"/>
                  </a:lnTo>
                  <a:cubicBezTo>
                    <a:pt x="812800" y="919270"/>
                    <a:pt x="798430" y="933640"/>
                    <a:pt x="780703" y="933640"/>
                  </a:cubicBezTo>
                  <a:lnTo>
                    <a:pt x="32097" y="933640"/>
                  </a:lnTo>
                  <a:cubicBezTo>
                    <a:pt x="23584" y="933640"/>
                    <a:pt x="15420" y="930258"/>
                    <a:pt x="9401" y="924239"/>
                  </a:cubicBezTo>
                  <a:cubicBezTo>
                    <a:pt x="3382" y="918220"/>
                    <a:pt x="0" y="910056"/>
                    <a:pt x="0" y="901543"/>
                  </a:cubicBezTo>
                  <a:lnTo>
                    <a:pt x="0" y="32097"/>
                  </a:lnTo>
                  <a:cubicBezTo>
                    <a:pt x="0" y="23584"/>
                    <a:pt x="3382" y="15420"/>
                    <a:pt x="9401" y="9401"/>
                  </a:cubicBezTo>
                  <a:cubicBezTo>
                    <a:pt x="15420" y="3382"/>
                    <a:pt x="23584" y="0"/>
                    <a:pt x="32097" y="0"/>
                  </a:cubicBezTo>
                  <a:close/>
                </a:path>
              </a:pathLst>
            </a:custGeom>
            <a:blipFill>
              <a:blip r:embed="rId2"/>
              <a:stretch>
                <a:fillRect l="0" t="-8038" r="0" b="-8038"/>
              </a:stretch>
            </a:blipFill>
            <a:ln w="95250" cap="rnd">
              <a:gradFill>
                <a:gsLst>
                  <a:gs pos="0">
                    <a:srgbClr val="22588D">
                      <a:alpha val="100000"/>
                    </a:srgbClr>
                  </a:gs>
                  <a:gs pos="100000">
                    <a:srgbClr val="58ABFF">
                      <a:alpha val="100000"/>
                    </a:srgbClr>
                  </a:gs>
                </a:gsLst>
                <a:lin ang="0"/>
              </a:gradFill>
              <a:prstDash val="solid"/>
              <a:round/>
            </a:ln>
          </p:spPr>
        </p:sp>
      </p:grpSp>
      <p:sp>
        <p:nvSpPr>
          <p:cNvPr name="Freeform 4" id="4"/>
          <p:cNvSpPr/>
          <p:nvPr/>
        </p:nvSpPr>
        <p:spPr>
          <a:xfrm flipH="false" flipV="false" rot="-5400000">
            <a:off x="-897474" y="5596459"/>
            <a:ext cx="2289325" cy="4114800"/>
          </a:xfrm>
          <a:custGeom>
            <a:avLst/>
            <a:gdLst/>
            <a:ahLst/>
            <a:cxnLst/>
            <a:rect r="r" b="b" t="t" l="l"/>
            <a:pathLst>
              <a:path h="4114800" w="2289325">
                <a:moveTo>
                  <a:pt x="0" y="0"/>
                </a:moveTo>
                <a:lnTo>
                  <a:pt x="2289325" y="0"/>
                </a:lnTo>
                <a:lnTo>
                  <a:pt x="22893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4837944"/>
            <a:ext cx="869330" cy="869330"/>
            <a:chOff x="0" y="0"/>
            <a:chExt cx="228959" cy="228959"/>
          </a:xfrm>
        </p:grpSpPr>
        <p:sp>
          <p:nvSpPr>
            <p:cNvPr name="Freeform 6" id="6"/>
            <p:cNvSpPr/>
            <p:nvPr/>
          </p:nvSpPr>
          <p:spPr>
            <a:xfrm flipH="false" flipV="false" rot="0">
              <a:off x="0" y="0"/>
              <a:ext cx="228959" cy="228959"/>
            </a:xfrm>
            <a:custGeom>
              <a:avLst/>
              <a:gdLst/>
              <a:ahLst/>
              <a:cxnLst/>
              <a:rect r="r" b="b" t="t" l="l"/>
              <a:pathLst>
                <a:path h="228959" w="228959">
                  <a:moveTo>
                    <a:pt x="0" y="0"/>
                  </a:moveTo>
                  <a:lnTo>
                    <a:pt x="228959" y="0"/>
                  </a:lnTo>
                  <a:lnTo>
                    <a:pt x="228959" y="228959"/>
                  </a:lnTo>
                  <a:lnTo>
                    <a:pt x="0" y="228959"/>
                  </a:lnTo>
                  <a:close/>
                </a:path>
              </a:pathLst>
            </a:custGeom>
            <a:gradFill rotWithShape="true">
              <a:gsLst>
                <a:gs pos="0">
                  <a:srgbClr val="FFFFFF">
                    <a:alpha val="100000"/>
                  </a:srgbClr>
                </a:gs>
                <a:gs pos="100000">
                  <a:srgbClr val="E7DEDE">
                    <a:alpha val="100000"/>
                  </a:srgbClr>
                </a:gs>
              </a:gsLst>
              <a:lin ang="0"/>
            </a:gradFill>
          </p:spPr>
        </p:sp>
        <p:sp>
          <p:nvSpPr>
            <p:cNvPr name="TextBox 7" id="7"/>
            <p:cNvSpPr txBox="true"/>
            <p:nvPr/>
          </p:nvSpPr>
          <p:spPr>
            <a:xfrm>
              <a:off x="0" y="-38100"/>
              <a:ext cx="228959" cy="2670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7035769" y="5143500"/>
            <a:ext cx="447063" cy="393415"/>
          </a:xfrm>
          <a:custGeom>
            <a:avLst/>
            <a:gdLst/>
            <a:ahLst/>
            <a:cxnLst/>
            <a:rect r="r" b="b" t="t" l="l"/>
            <a:pathLst>
              <a:path h="393415" w="447063">
                <a:moveTo>
                  <a:pt x="0" y="0"/>
                </a:moveTo>
                <a:lnTo>
                  <a:pt x="447062" y="0"/>
                </a:lnTo>
                <a:lnTo>
                  <a:pt x="447062" y="393415"/>
                </a:lnTo>
                <a:lnTo>
                  <a:pt x="0" y="3934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928534" y="7485015"/>
            <a:ext cx="2289325" cy="4114800"/>
          </a:xfrm>
          <a:custGeom>
            <a:avLst/>
            <a:gdLst/>
            <a:ahLst/>
            <a:cxnLst/>
            <a:rect r="r" b="b" t="t" l="l"/>
            <a:pathLst>
              <a:path h="4114800" w="2289325">
                <a:moveTo>
                  <a:pt x="0" y="0"/>
                </a:moveTo>
                <a:lnTo>
                  <a:pt x="2289326" y="0"/>
                </a:lnTo>
                <a:lnTo>
                  <a:pt x="228932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8320320" y="1970035"/>
            <a:ext cx="6105749" cy="1031383"/>
          </a:xfrm>
          <a:prstGeom prst="rect">
            <a:avLst/>
          </a:prstGeom>
        </p:spPr>
        <p:txBody>
          <a:bodyPr anchor="t" rtlCol="false" tIns="0" lIns="0" bIns="0" rIns="0">
            <a:spAutoFit/>
          </a:bodyPr>
          <a:lstStyle/>
          <a:p>
            <a:pPr algn="l">
              <a:lnSpc>
                <a:spcPts val="7823"/>
              </a:lnSpc>
            </a:pPr>
            <a:r>
              <a:rPr lang="en-US" sz="7670">
                <a:solidFill>
                  <a:srgbClr val="FFFFFF"/>
                </a:solidFill>
                <a:latin typeface="Anton"/>
                <a:ea typeface="Anton"/>
                <a:cs typeface="Anton"/>
                <a:sym typeface="Anton"/>
              </a:rPr>
              <a:t>THIRD (FINAL)</a:t>
            </a:r>
          </a:p>
        </p:txBody>
      </p:sp>
      <p:sp>
        <p:nvSpPr>
          <p:cNvPr name="TextBox 11" id="11"/>
          <p:cNvSpPr txBox="true"/>
          <p:nvPr/>
        </p:nvSpPr>
        <p:spPr>
          <a:xfrm rot="0">
            <a:off x="8320320" y="2981852"/>
            <a:ext cx="6105749" cy="1031383"/>
          </a:xfrm>
          <a:prstGeom prst="rect">
            <a:avLst/>
          </a:prstGeom>
        </p:spPr>
        <p:txBody>
          <a:bodyPr anchor="t" rtlCol="false" tIns="0" lIns="0" bIns="0" rIns="0">
            <a:spAutoFit/>
          </a:bodyPr>
          <a:lstStyle/>
          <a:p>
            <a:pPr algn="l">
              <a:lnSpc>
                <a:spcPts val="7823"/>
              </a:lnSpc>
            </a:pPr>
            <a:r>
              <a:rPr lang="en-US" sz="7670">
                <a:solidFill>
                  <a:srgbClr val="86DAFF"/>
                </a:solidFill>
                <a:latin typeface="Anton"/>
                <a:ea typeface="Anton"/>
                <a:cs typeface="Anton"/>
                <a:sym typeface="Anton"/>
              </a:rPr>
              <a:t>VERSION</a:t>
            </a:r>
          </a:p>
        </p:txBody>
      </p:sp>
      <p:sp>
        <p:nvSpPr>
          <p:cNvPr name="TextBox 12" id="12"/>
          <p:cNvSpPr txBox="true"/>
          <p:nvPr/>
        </p:nvSpPr>
        <p:spPr>
          <a:xfrm rot="0">
            <a:off x="247189" y="5133975"/>
            <a:ext cx="470203" cy="293640"/>
          </a:xfrm>
          <a:prstGeom prst="rect">
            <a:avLst/>
          </a:prstGeom>
        </p:spPr>
        <p:txBody>
          <a:bodyPr anchor="t" rtlCol="false" tIns="0" lIns="0" bIns="0" rIns="0">
            <a:spAutoFit/>
          </a:bodyPr>
          <a:lstStyle/>
          <a:p>
            <a:pPr algn="l">
              <a:lnSpc>
                <a:spcPts val="1842"/>
              </a:lnSpc>
            </a:pPr>
            <a:r>
              <a:rPr lang="en-US" sz="1899" b="true">
                <a:solidFill>
                  <a:srgbClr val="22588D"/>
                </a:solidFill>
                <a:latin typeface="Agrandir Bold"/>
                <a:ea typeface="Agrandir Bold"/>
                <a:cs typeface="Agrandir Bold"/>
                <a:sym typeface="Agrandir Bold"/>
              </a:rPr>
              <a:t>06</a:t>
            </a:r>
          </a:p>
        </p:txBody>
      </p:sp>
      <p:sp>
        <p:nvSpPr>
          <p:cNvPr name="TextBox 13" id="13"/>
          <p:cNvSpPr txBox="true"/>
          <p:nvPr/>
        </p:nvSpPr>
        <p:spPr>
          <a:xfrm rot="0">
            <a:off x="8320320" y="4230368"/>
            <a:ext cx="7051972" cy="4603369"/>
          </a:xfrm>
          <a:prstGeom prst="rect">
            <a:avLst/>
          </a:prstGeom>
        </p:spPr>
        <p:txBody>
          <a:bodyPr anchor="t" rtlCol="false" tIns="0" lIns="0" bIns="0" rIns="0">
            <a:spAutoFit/>
          </a:bodyPr>
          <a:lstStyle/>
          <a:p>
            <a:pPr algn="l">
              <a:lnSpc>
                <a:spcPts val="2617"/>
              </a:lnSpc>
            </a:pPr>
            <a:r>
              <a:rPr lang="en-US" sz="2199">
                <a:solidFill>
                  <a:srgbClr val="FCFEFF"/>
                </a:solidFill>
                <a:latin typeface="Agrandir"/>
                <a:ea typeface="Agrandir"/>
                <a:cs typeface="Agrandir"/>
                <a:sym typeface="Agrandir"/>
              </a:rPr>
              <a:t>The latest version of our robot is the best one we've created, featuring numerous improvements. The main change is that we replaced the Arduino Nano with an Arduino Mega, which has more memory. We also added laser distance sensors, which are much smaller than the ultrasonic sensors, allowing us to incorporate three of them. Additionally, we kept ultrasonic sensors for parking on both sides of the robot.</a:t>
            </a:r>
          </a:p>
          <a:p>
            <a:pPr algn="l">
              <a:lnSpc>
                <a:spcPts val="2617"/>
              </a:lnSpc>
            </a:pPr>
            <a:r>
              <a:rPr lang="en-US" sz="2199">
                <a:solidFill>
                  <a:srgbClr val="FCFEFF"/>
                </a:solidFill>
                <a:latin typeface="Agrandir"/>
                <a:ea typeface="Agrandir"/>
                <a:cs typeface="Agrandir"/>
                <a:sym typeface="Agrandir"/>
              </a:rPr>
              <a:t>Furthermore, we designed our PCB ourselves and ordered it from PCBWay, which helped streamline the layout and improve the overall performance of our robot.</a:t>
            </a:r>
          </a:p>
          <a:p>
            <a:pPr algn="l">
              <a:lnSpc>
                <a:spcPts val="261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DAG4GxOELwE</dc:identifier>
  <dcterms:modified xsi:type="dcterms:W3CDTF">2011-08-01T06:04:30Z</dcterms:modified>
  <cp:revision>1</cp:revision>
  <dc:title>All about</dc:title>
</cp:coreProperties>
</file>